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264" r:id="rId6"/>
    <p:sldId id="262" r:id="rId7"/>
    <p:sldId id="284" r:id="rId8"/>
    <p:sldId id="286" r:id="rId9"/>
    <p:sldId id="265" r:id="rId10"/>
    <p:sldId id="266" r:id="rId11"/>
    <p:sldId id="263" r:id="rId12"/>
    <p:sldId id="281" r:id="rId13"/>
    <p:sldId id="267" r:id="rId14"/>
    <p:sldId id="268" r:id="rId15"/>
    <p:sldId id="270" r:id="rId16"/>
    <p:sldId id="283" r:id="rId17"/>
    <p:sldId id="269" r:id="rId18"/>
    <p:sldId id="272" r:id="rId19"/>
    <p:sldId id="273" r:id="rId20"/>
    <p:sldId id="28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27F3"/>
    <a:srgbClr val="4DAAE3"/>
    <a:srgbClr val="FF9900"/>
    <a:srgbClr val="3399FF"/>
    <a:srgbClr val="244BF0"/>
    <a:srgbClr val="F2FDAD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jfi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Nisq</a:t>
            </a:r>
            <a:r>
              <a:rPr lang="en-US" dirty="0"/>
              <a:t> algorithm to solve non-linear </a:t>
            </a:r>
            <a:r>
              <a:rPr lang="en-US" dirty="0" err="1"/>
              <a:t>pde’s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916360"/>
            <a:ext cx="6857999" cy="6387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Quantum science and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7A41E-5741-4BAE-959F-AC21C6D9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9274" y="0"/>
            <a:ext cx="1692726" cy="1692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CFD52-59E5-4C1F-BEFF-978034A4A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" y="-2"/>
            <a:ext cx="1621001" cy="1621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16BD30-F066-410B-B21B-74C3725873ED}"/>
              </a:ext>
            </a:extLst>
          </p:cNvPr>
          <p:cNvSpPr/>
          <p:nvPr/>
        </p:nvSpPr>
        <p:spPr>
          <a:xfrm>
            <a:off x="4185493" y="5397623"/>
            <a:ext cx="3817398" cy="11185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ARUNAVA MAJUMDER, 5</a:t>
            </a:r>
            <a:r>
              <a:rPr lang="en-US" sz="2800" baseline="30000" dirty="0"/>
              <a:t>th</a:t>
            </a:r>
            <a:r>
              <a:rPr lang="en-US" sz="2800" dirty="0"/>
              <a:t> Year Integrated M.Sc.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BAB2A-14C7-4FA0-AE88-8C797A23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2EFF03AE-FB64-488D-B953-D2B5FCA84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158" y="1933036"/>
            <a:ext cx="5341122" cy="1655762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the problem of solving non-linear wave eq.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F14DB-FF47-477B-B486-4E81AB69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02" y="1933036"/>
            <a:ext cx="2558985" cy="91864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5B63A9E-DC47-4078-875C-BCF134E6E8EB}"/>
              </a:ext>
            </a:extLst>
          </p:cNvPr>
          <p:cNvSpPr/>
          <p:nvPr/>
        </p:nvSpPr>
        <p:spPr>
          <a:xfrm>
            <a:off x="6846900" y="2281560"/>
            <a:ext cx="585926" cy="17755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58CC7-62CB-401F-BDD3-9993E9604B15}"/>
              </a:ext>
            </a:extLst>
          </p:cNvPr>
          <p:cNvSpPr/>
          <p:nvPr/>
        </p:nvSpPr>
        <p:spPr>
          <a:xfrm>
            <a:off x="8424909" y="1933036"/>
            <a:ext cx="674703" cy="1023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269C9A-92F1-40B7-AED3-F1BCF9416665}"/>
              </a:ext>
            </a:extLst>
          </p:cNvPr>
          <p:cNvSpPr/>
          <p:nvPr/>
        </p:nvSpPr>
        <p:spPr>
          <a:xfrm rot="16200000">
            <a:off x="8469297" y="3207058"/>
            <a:ext cx="585926" cy="17755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4785-086A-4687-A1F0-51925D1F4EFF}"/>
              </a:ext>
            </a:extLst>
          </p:cNvPr>
          <p:cNvSpPr/>
          <p:nvPr/>
        </p:nvSpPr>
        <p:spPr>
          <a:xfrm>
            <a:off x="7910004" y="3716550"/>
            <a:ext cx="1704512" cy="3703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59B299-7770-47E2-8F9B-5989751F0E51}"/>
              </a:ext>
            </a:extLst>
          </p:cNvPr>
          <p:cNvSpPr/>
          <p:nvPr/>
        </p:nvSpPr>
        <p:spPr>
          <a:xfrm rot="9014537">
            <a:off x="6332312" y="3300049"/>
            <a:ext cx="1366448" cy="21994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0E843D-0638-44F4-A8C4-3942C081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392" y="3901737"/>
            <a:ext cx="2509421" cy="96140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ABB405-F813-45C4-A515-82F26B92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392" y="5679886"/>
            <a:ext cx="2509421" cy="6451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BB9E81-BD2D-472A-A6A9-069CB307F486}"/>
              </a:ext>
            </a:extLst>
          </p:cNvPr>
          <p:cNvSpPr/>
          <p:nvPr/>
        </p:nvSpPr>
        <p:spPr>
          <a:xfrm rot="5400000">
            <a:off x="4725139" y="5158321"/>
            <a:ext cx="585926" cy="17755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466F2-630C-4EDD-874A-AEFD668FD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523" y="5066353"/>
            <a:ext cx="3033986" cy="148058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9C40661-769A-4B96-8470-E0B5020C96FC}"/>
              </a:ext>
            </a:extLst>
          </p:cNvPr>
          <p:cNvSpPr/>
          <p:nvPr/>
        </p:nvSpPr>
        <p:spPr>
          <a:xfrm>
            <a:off x="8762260" y="4764512"/>
            <a:ext cx="1704512" cy="3018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 conditions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6C9F7D4-3B4A-4A23-841E-0DB2FFC441F8}"/>
              </a:ext>
            </a:extLst>
          </p:cNvPr>
          <p:cNvSpPr txBox="1">
            <a:spLocks/>
          </p:cNvSpPr>
          <p:nvPr/>
        </p:nvSpPr>
        <p:spPr>
          <a:xfrm>
            <a:off x="3647646" y="352856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Non-linear </a:t>
            </a: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pde’s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3ABAB-7AF2-4C18-A969-95227ECC4F9C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8/23</a:t>
            </a:r>
          </a:p>
        </p:txBody>
      </p:sp>
    </p:spTree>
    <p:extLst>
      <p:ext uri="{BB962C8B-B14F-4D97-AF65-F5344CB8AC3E}">
        <p14:creationId xmlns:p14="http://schemas.microsoft.com/office/powerpoint/2010/main" val="299403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EA40A-BAA3-40E5-8DFC-5B574283A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2921" y="384155"/>
            <a:ext cx="4331743" cy="559294"/>
          </a:xfr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 FINITE DIFFERENCE METHOD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72368E-1A5C-48DA-9A88-1F14F6D0A6A3}"/>
              </a:ext>
            </a:extLst>
          </p:cNvPr>
          <p:cNvCxnSpPr>
            <a:cxnSpLocks/>
          </p:cNvCxnSpPr>
          <p:nvPr/>
        </p:nvCxnSpPr>
        <p:spPr>
          <a:xfrm>
            <a:off x="6326072" y="1013747"/>
            <a:ext cx="0" cy="5837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1D04DBB-8F6D-4A05-AFC5-5065A01F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7" y="3932281"/>
            <a:ext cx="3367787" cy="63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9E3DC-2D84-41B0-84CA-5FA8030C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32" y="2591500"/>
            <a:ext cx="3781886" cy="55929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BA84D0B-09CD-482A-BE96-26965BCF8C34}"/>
              </a:ext>
            </a:extLst>
          </p:cNvPr>
          <p:cNvSpPr/>
          <p:nvPr/>
        </p:nvSpPr>
        <p:spPr>
          <a:xfrm>
            <a:off x="3726791" y="3300667"/>
            <a:ext cx="195280" cy="559294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8102CD1-E8DA-4E3D-9D07-56327E3106E3}"/>
              </a:ext>
            </a:extLst>
          </p:cNvPr>
          <p:cNvSpPr/>
          <p:nvPr/>
        </p:nvSpPr>
        <p:spPr>
          <a:xfrm>
            <a:off x="3724936" y="4617794"/>
            <a:ext cx="195289" cy="51057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2338D-BE6E-43AC-8E95-954340311D79}"/>
              </a:ext>
            </a:extLst>
          </p:cNvPr>
          <p:cNvSpPr/>
          <p:nvPr/>
        </p:nvSpPr>
        <p:spPr>
          <a:xfrm>
            <a:off x="741282" y="3253661"/>
            <a:ext cx="2166151" cy="63826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Forward Euler’s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D64475-1DF4-41CD-9CAE-7C129B536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42" y="5207103"/>
            <a:ext cx="4544059" cy="4191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3043E78-C86A-497A-A431-5B3E5F39CD00}"/>
              </a:ext>
            </a:extLst>
          </p:cNvPr>
          <p:cNvSpPr/>
          <p:nvPr/>
        </p:nvSpPr>
        <p:spPr>
          <a:xfrm>
            <a:off x="2743195" y="5866454"/>
            <a:ext cx="2166151" cy="781235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002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Euler cost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98147-58FF-4BCB-AC04-C4F3387B3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85" y="1231739"/>
            <a:ext cx="2166150" cy="6629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22BB8B82-3E96-4B8E-B644-1EA6531D808A}"/>
              </a:ext>
            </a:extLst>
          </p:cNvPr>
          <p:cNvSpPr/>
          <p:nvPr/>
        </p:nvSpPr>
        <p:spPr>
          <a:xfrm>
            <a:off x="3726791" y="1945006"/>
            <a:ext cx="197107" cy="504252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629A3-DEB3-4926-8CE8-96C2CBE1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287" y="1231739"/>
            <a:ext cx="2267266" cy="64167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0455FB1F-8705-47AA-BF11-BAA05AE8B661}"/>
              </a:ext>
            </a:extLst>
          </p:cNvPr>
          <p:cNvSpPr/>
          <p:nvPr/>
        </p:nvSpPr>
        <p:spPr>
          <a:xfrm>
            <a:off x="8649289" y="1945005"/>
            <a:ext cx="191632" cy="581889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1960BD-0BC1-4041-9CC9-D5DC691D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D86F9F7-707A-4CFA-827C-9C5CE5D0B6C4}"/>
              </a:ext>
            </a:extLst>
          </p:cNvPr>
          <p:cNvSpPr txBox="1">
            <a:spLocks/>
          </p:cNvSpPr>
          <p:nvPr/>
        </p:nvSpPr>
        <p:spPr>
          <a:xfrm>
            <a:off x="6581970" y="382175"/>
            <a:ext cx="4331744" cy="55929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FINITE DIFFERENCE METHOD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3603E0-8A8A-4DCC-B1DA-ABEB3124D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929" y="2025969"/>
            <a:ext cx="2143846" cy="383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BEB5A1-F238-46F8-BC8B-2DA40AE4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77" y="2591505"/>
            <a:ext cx="3781886" cy="55929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F514F1-7CEB-4582-8D3C-885477D7F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7287" y="3932281"/>
            <a:ext cx="2229161" cy="5811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BE5CD270-EC87-4920-B226-658FE4CD4B0C}"/>
              </a:ext>
            </a:extLst>
          </p:cNvPr>
          <p:cNvSpPr/>
          <p:nvPr/>
        </p:nvSpPr>
        <p:spPr>
          <a:xfrm>
            <a:off x="8645640" y="3237221"/>
            <a:ext cx="195280" cy="559294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2715A1-C0FE-4C05-A51A-12FDB236EE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441" y="5201741"/>
            <a:ext cx="4274461" cy="12895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97283890-9D2C-4050-88F4-6DD09D0BDBA3}"/>
              </a:ext>
            </a:extLst>
          </p:cNvPr>
          <p:cNvSpPr/>
          <p:nvPr/>
        </p:nvSpPr>
        <p:spPr>
          <a:xfrm>
            <a:off x="8645631" y="4577997"/>
            <a:ext cx="195289" cy="51057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3F6AA-243E-4C7A-8952-76C4C0F240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6015" y="2014327"/>
            <a:ext cx="2518935" cy="4100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E9D03D-FBD7-4632-B0D5-D7007E6635E6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9/23</a:t>
            </a:r>
          </a:p>
        </p:txBody>
      </p:sp>
    </p:spTree>
    <p:extLst>
      <p:ext uri="{BB962C8B-B14F-4D97-AF65-F5344CB8AC3E}">
        <p14:creationId xmlns:p14="http://schemas.microsoft.com/office/powerpoint/2010/main" val="245479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8C9-9F68-4CE1-BFC5-E739DD86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6" y="280318"/>
            <a:ext cx="8490859" cy="1478570"/>
          </a:xfr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dirty="0"/>
              <a:t>Quantum circuit for quantized cost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E59F0-3413-4454-B5FB-E3DE5AF6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465" y="2409868"/>
            <a:ext cx="5239481" cy="138131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564772-7137-4DB1-B7EC-C7A14934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19" y="4385250"/>
            <a:ext cx="5601482" cy="124794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E71262-E143-4EB4-AC41-2D3348B4AEE4}"/>
              </a:ext>
            </a:extLst>
          </p:cNvPr>
          <p:cNvSpPr/>
          <p:nvPr/>
        </p:nvSpPr>
        <p:spPr>
          <a:xfrm>
            <a:off x="1571348" y="2627790"/>
            <a:ext cx="2263805" cy="8788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calculate </a:t>
            </a:r>
            <a:r>
              <a:rPr lang="en-US" i="1" dirty="0">
                <a:solidFill>
                  <a:schemeClr val="bg1"/>
                </a:solidFill>
              </a:rPr>
              <a:t>REAL</a:t>
            </a:r>
            <a:r>
              <a:rPr lang="en-US" dirty="0">
                <a:solidFill>
                  <a:schemeClr val="bg1"/>
                </a:solidFill>
              </a:rPr>
              <a:t> part of the expectation value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C4D562-30DE-4699-973F-94FF7B0AB68C}"/>
              </a:ext>
            </a:extLst>
          </p:cNvPr>
          <p:cNvSpPr/>
          <p:nvPr/>
        </p:nvSpPr>
        <p:spPr>
          <a:xfrm>
            <a:off x="3963879" y="2965142"/>
            <a:ext cx="775859" cy="20418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3443C2-265F-44FF-A3B3-FF3A23419C53}"/>
              </a:ext>
            </a:extLst>
          </p:cNvPr>
          <p:cNvSpPr/>
          <p:nvPr/>
        </p:nvSpPr>
        <p:spPr>
          <a:xfrm>
            <a:off x="1571347" y="4569780"/>
            <a:ext cx="2263805" cy="8788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calculate </a:t>
            </a:r>
            <a:r>
              <a:rPr lang="en-US" i="1" dirty="0">
                <a:solidFill>
                  <a:schemeClr val="bg1"/>
                </a:solidFill>
              </a:rPr>
              <a:t>IMAGINARY</a:t>
            </a:r>
            <a:r>
              <a:rPr lang="en-US" dirty="0">
                <a:solidFill>
                  <a:schemeClr val="bg1"/>
                </a:solidFill>
              </a:rPr>
              <a:t> part of the expectation value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5042B0-0016-4A13-B5D5-892911D32EC8}"/>
              </a:ext>
            </a:extLst>
          </p:cNvPr>
          <p:cNvSpPr/>
          <p:nvPr/>
        </p:nvSpPr>
        <p:spPr>
          <a:xfrm>
            <a:off x="3911606" y="4907132"/>
            <a:ext cx="775859" cy="20418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ADF50B-A3E6-445A-9E12-0B4DA5719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E949CC-4A4E-43D1-80E3-48784B017150}"/>
              </a:ext>
            </a:extLst>
          </p:cNvPr>
          <p:cNvSpPr/>
          <p:nvPr/>
        </p:nvSpPr>
        <p:spPr>
          <a:xfrm>
            <a:off x="-1" y="0"/>
            <a:ext cx="1154097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10/23</a:t>
            </a:r>
          </a:p>
        </p:txBody>
      </p:sp>
    </p:spTree>
    <p:extLst>
      <p:ext uri="{BB962C8B-B14F-4D97-AF65-F5344CB8AC3E}">
        <p14:creationId xmlns:p14="http://schemas.microsoft.com/office/powerpoint/2010/main" val="169720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8C9-9F68-4CE1-BFC5-E739DD86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34" y="2357693"/>
            <a:ext cx="9871968" cy="1478570"/>
          </a:xfr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dirty="0"/>
              <a:t>Designing the ansatz to obtain exact rad-in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ADF50B-A3E6-445A-9E12-0B4DA571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E949CC-4A4E-43D1-80E3-48784B017150}"/>
              </a:ext>
            </a:extLst>
          </p:cNvPr>
          <p:cNvSpPr/>
          <p:nvPr/>
        </p:nvSpPr>
        <p:spPr>
          <a:xfrm>
            <a:off x="0" y="0"/>
            <a:ext cx="1165934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11/23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3AE7BD-6E56-4365-9B3E-138A18BE2952}"/>
              </a:ext>
            </a:extLst>
          </p:cNvPr>
          <p:cNvSpPr/>
          <p:nvPr/>
        </p:nvSpPr>
        <p:spPr>
          <a:xfrm>
            <a:off x="3515557" y="4057095"/>
            <a:ext cx="5157926" cy="73684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USING GOOGLE CIRQ SIMULATOR</a:t>
            </a:r>
          </a:p>
        </p:txBody>
      </p:sp>
    </p:spTree>
    <p:extLst>
      <p:ext uri="{BB962C8B-B14F-4D97-AF65-F5344CB8AC3E}">
        <p14:creationId xmlns:p14="http://schemas.microsoft.com/office/powerpoint/2010/main" val="56809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2E97C-16FE-4FF1-B836-3FBBE75E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0" y="2432481"/>
            <a:ext cx="2697424" cy="257452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DD709-A68E-4902-8BB5-989717D3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91" y="5721311"/>
            <a:ext cx="3213717" cy="81265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0F9AA-B07B-4979-95D9-7A13176E1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224" y="2175484"/>
            <a:ext cx="3548499" cy="244590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91830"/>
            <a:ext cx="4234649" cy="1542669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Directly From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    </a:t>
            </a:r>
            <a:r>
              <a:rPr lang="en-US" b="1" dirty="0"/>
              <a:t>/</a:t>
            </a:r>
            <a:r>
              <a:rPr lang="en-US" dirty="0"/>
              <a:t>     : By solving the PDE using cost function with t=0 and the initial condition is set to be sin(x)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560814" y="4980372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349197-1AFE-4031-9130-B18EE7974C59}"/>
              </a:ext>
            </a:extLst>
          </p:cNvPr>
          <p:cNvSpPr/>
          <p:nvPr/>
        </p:nvSpPr>
        <p:spPr>
          <a:xfrm>
            <a:off x="7624809" y="5541110"/>
            <a:ext cx="271507" cy="1242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254903" y="5541110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FC5F6-E712-4662-98C6-B6DFC16377D6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12/23</a:t>
            </a:r>
          </a:p>
        </p:txBody>
      </p:sp>
    </p:spTree>
    <p:extLst>
      <p:ext uri="{BB962C8B-B14F-4D97-AF65-F5344CB8AC3E}">
        <p14:creationId xmlns:p14="http://schemas.microsoft.com/office/powerpoint/2010/main" val="91309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2E97C-16FE-4FF1-B836-3FBBE75E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0" y="2432481"/>
            <a:ext cx="2697424" cy="257452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DD709-A68E-4902-8BB5-989717D3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91" y="5721311"/>
            <a:ext cx="3213717" cy="81265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FFCB8-71EC-43E8-8C7A-54B8F4A2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360" y="2023316"/>
            <a:ext cx="3657600" cy="25206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27D78A-0732-42E6-895E-4F312174BBAF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13/23</a:t>
            </a:r>
          </a:p>
        </p:txBody>
      </p:sp>
    </p:spTree>
    <p:extLst>
      <p:ext uri="{BB962C8B-B14F-4D97-AF65-F5344CB8AC3E}">
        <p14:creationId xmlns:p14="http://schemas.microsoft.com/office/powerpoint/2010/main" val="2911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2E97C-16FE-4FF1-B836-3FBBE75E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0" y="2432481"/>
            <a:ext cx="2697424" cy="257452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DD709-A68E-4902-8BB5-989717D3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91" y="5721311"/>
            <a:ext cx="3213717" cy="81265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7736A-E83A-401C-B8EA-A152839B0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466" y="1993002"/>
            <a:ext cx="3766003" cy="25745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9EE72A-9ED8-455B-99FF-B4EEB9CF0881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14/23</a:t>
            </a:r>
          </a:p>
        </p:txBody>
      </p:sp>
    </p:spTree>
    <p:extLst>
      <p:ext uri="{BB962C8B-B14F-4D97-AF65-F5344CB8AC3E}">
        <p14:creationId xmlns:p14="http://schemas.microsoft.com/office/powerpoint/2010/main" val="20503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0ECD-2489-4873-9F9F-8AD22C88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250" y="1763738"/>
            <a:ext cx="7381150" cy="1478570"/>
          </a:xfrm>
        </p:spPr>
        <p:txBody>
          <a:bodyPr>
            <a:norm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Scaling the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D476E-858C-437D-9855-2E5A00F3DA41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15/23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C25D0-504B-4F14-A5CB-D6305586F609}"/>
              </a:ext>
            </a:extLst>
          </p:cNvPr>
          <p:cNvSpPr/>
          <p:nvPr/>
        </p:nvSpPr>
        <p:spPr>
          <a:xfrm>
            <a:off x="3259585" y="3497803"/>
            <a:ext cx="5868140" cy="2041864"/>
          </a:xfrm>
          <a:prstGeom prst="rect">
            <a:avLst/>
          </a:prstGeom>
          <a:solidFill>
            <a:srgbClr val="7027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Restrictions: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/>
              <a:t>  No of gates                                </a:t>
            </a:r>
          </a:p>
          <a:p>
            <a:pPr marL="342900" indent="-342900">
              <a:buAutoNum type="arabicPeriod"/>
            </a:pPr>
            <a:r>
              <a:rPr lang="en-US" sz="2400" dirty="0"/>
              <a:t>  Total gate complexity</a:t>
            </a:r>
          </a:p>
          <a:p>
            <a:pPr marL="342900" indent="-342900">
              <a:buAutoNum type="arabicPeriod"/>
            </a:pPr>
            <a:r>
              <a:rPr lang="en-US" sz="2400" dirty="0"/>
              <a:t>  Hardware efficiency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A4CD1-A534-441F-B457-E24C95E6E724}"/>
              </a:ext>
            </a:extLst>
          </p:cNvPr>
          <p:cNvSpPr/>
          <p:nvPr/>
        </p:nvSpPr>
        <p:spPr>
          <a:xfrm>
            <a:off x="2677250" y="2068497"/>
            <a:ext cx="6837500" cy="87001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6F79B-EE9C-4D81-8F4E-9560A5DA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98" y="2330165"/>
            <a:ext cx="2640097" cy="26725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BFA614F-61BF-4F1B-BB72-72EE52E208A3}"/>
              </a:ext>
            </a:extLst>
          </p:cNvPr>
          <p:cNvSpPr/>
          <p:nvPr/>
        </p:nvSpPr>
        <p:spPr>
          <a:xfrm>
            <a:off x="1234514" y="940477"/>
            <a:ext cx="2347652" cy="892985"/>
          </a:xfrm>
          <a:prstGeom prst="ellipse">
            <a:avLst/>
          </a:prstGeom>
          <a:solidFill>
            <a:srgbClr val="7027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the problem with 10 Qubits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810F02-90FF-4204-89F0-8B41BD4D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6" y="5801557"/>
            <a:ext cx="3501068" cy="87470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FB3744E-83F3-42B7-AD41-C2C978090400}"/>
              </a:ext>
            </a:extLst>
          </p:cNvPr>
          <p:cNvSpPr/>
          <p:nvPr/>
        </p:nvSpPr>
        <p:spPr>
          <a:xfrm>
            <a:off x="2339809" y="1898516"/>
            <a:ext cx="137062" cy="37234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ACC226-A346-44ED-83EB-7FBD193DA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026" y="2022806"/>
            <a:ext cx="3756933" cy="25223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D2028F-2968-43BF-BDF9-F6BD681C02E0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16/23</a:t>
            </a:r>
          </a:p>
        </p:txBody>
      </p:sp>
    </p:spTree>
    <p:extLst>
      <p:ext uri="{BB962C8B-B14F-4D97-AF65-F5344CB8AC3E}">
        <p14:creationId xmlns:p14="http://schemas.microsoft.com/office/powerpoint/2010/main" val="57796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6F79B-EE9C-4D81-8F4E-9560A5DA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98" y="2330165"/>
            <a:ext cx="2640097" cy="26725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10F02-90FF-4204-89F0-8B41BD4D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6" y="5801557"/>
            <a:ext cx="3501068" cy="87470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FB3744E-83F3-42B7-AD41-C2C978090400}"/>
              </a:ext>
            </a:extLst>
          </p:cNvPr>
          <p:cNvSpPr/>
          <p:nvPr/>
        </p:nvSpPr>
        <p:spPr>
          <a:xfrm>
            <a:off x="2339809" y="1898516"/>
            <a:ext cx="137062" cy="37234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56365-4333-41C9-A3BF-34F3BA47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423" y="2195556"/>
            <a:ext cx="3637550" cy="229246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23A4C70-BBED-4771-AF99-A929921BF8D7}"/>
              </a:ext>
            </a:extLst>
          </p:cNvPr>
          <p:cNvSpPr/>
          <p:nvPr/>
        </p:nvSpPr>
        <p:spPr>
          <a:xfrm>
            <a:off x="1234514" y="940477"/>
            <a:ext cx="2347652" cy="892985"/>
          </a:xfrm>
          <a:prstGeom prst="ellipse">
            <a:avLst/>
          </a:prstGeom>
          <a:solidFill>
            <a:srgbClr val="7027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the problem with 10 Qubits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98069F-FD4C-4D5E-9155-5C80E28B6890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17/23</a:t>
            </a:r>
          </a:p>
        </p:txBody>
      </p:sp>
    </p:spTree>
    <p:extLst>
      <p:ext uri="{BB962C8B-B14F-4D97-AF65-F5344CB8AC3E}">
        <p14:creationId xmlns:p14="http://schemas.microsoft.com/office/powerpoint/2010/main" val="309321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23E8-96C6-4C1C-87EB-7AB2F4B6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653" y="1079693"/>
            <a:ext cx="3515789" cy="899604"/>
          </a:xfr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US" dirty="0"/>
              <a:t>Collaborators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81B3-D19D-4768-9F88-02DE93687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8781" y="2840852"/>
            <a:ext cx="2747008" cy="519409"/>
          </a:xfrm>
          <a:solidFill>
            <a:srgbClr val="CCFFCC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Peter L. McMahon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49A56-E02C-46C9-B3EF-12225166D92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58781" y="3360263"/>
            <a:ext cx="2747008" cy="22371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EEF10D-2659-4E47-838C-721C99F4EC7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050702" y="3360262"/>
            <a:ext cx="2558838" cy="2237171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CE21A8-59BA-4310-B543-0D1CC1BF1A8D}"/>
              </a:ext>
            </a:extLst>
          </p:cNvPr>
          <p:cNvSpPr txBox="1">
            <a:spLocks/>
          </p:cNvSpPr>
          <p:nvPr/>
        </p:nvSpPr>
        <p:spPr>
          <a:xfrm>
            <a:off x="8050168" y="2840852"/>
            <a:ext cx="2559372" cy="519409"/>
          </a:xfrm>
          <a:prstGeom prst="rect">
            <a:avLst/>
          </a:prstGeom>
          <a:solidFill>
            <a:srgbClr val="CCFFCC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Thomas Watts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749352-CFBC-43E9-9AFB-D7EECBEBE53C}"/>
              </a:ext>
            </a:extLst>
          </p:cNvPr>
          <p:cNvSpPr/>
          <p:nvPr/>
        </p:nvSpPr>
        <p:spPr>
          <a:xfrm>
            <a:off x="3666479" y="5779363"/>
            <a:ext cx="4829452" cy="71021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003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Along with other group members of PDE subgroup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A41475-5A8D-46D2-B48D-6EDA4125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168" y="3360260"/>
            <a:ext cx="2559372" cy="2237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19A8D-B7C8-4425-8682-8EFF07E8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81" y="3366541"/>
            <a:ext cx="2747008" cy="2230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83F2B4-E1CF-4416-89BD-2695B5DF3070}"/>
              </a:ext>
            </a:extLst>
          </p:cNvPr>
          <p:cNvSpPr/>
          <p:nvPr/>
        </p:nvSpPr>
        <p:spPr>
          <a:xfrm>
            <a:off x="4105789" y="3897297"/>
            <a:ext cx="3944379" cy="50110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45C1AD-A896-449B-A4AA-9C401614C1AD}"/>
              </a:ext>
            </a:extLst>
          </p:cNvPr>
          <p:cNvSpPr/>
          <p:nvPr/>
        </p:nvSpPr>
        <p:spPr>
          <a:xfrm>
            <a:off x="510518" y="3897297"/>
            <a:ext cx="847729" cy="50110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D928FA-913D-4066-BFA7-FC62D587757C}"/>
              </a:ext>
            </a:extLst>
          </p:cNvPr>
          <p:cNvSpPr/>
          <p:nvPr/>
        </p:nvSpPr>
        <p:spPr>
          <a:xfrm>
            <a:off x="10609540" y="3910339"/>
            <a:ext cx="847729" cy="50110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433B70-14A3-4736-BA4B-1F4E8E6B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59EC0-E2A9-40DE-BE4B-3A21346B4FB5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1/23</a:t>
            </a:r>
          </a:p>
        </p:txBody>
      </p:sp>
    </p:spTree>
    <p:extLst>
      <p:ext uri="{BB962C8B-B14F-4D97-AF65-F5344CB8AC3E}">
        <p14:creationId xmlns:p14="http://schemas.microsoft.com/office/powerpoint/2010/main" val="376601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6F79B-EE9C-4D81-8F4E-9560A5DA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98" y="2330165"/>
            <a:ext cx="2640097" cy="26725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10F02-90FF-4204-89F0-8B41BD4D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6" y="5801557"/>
            <a:ext cx="3501068" cy="87470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FB3744E-83F3-42B7-AD41-C2C978090400}"/>
              </a:ext>
            </a:extLst>
          </p:cNvPr>
          <p:cNvSpPr/>
          <p:nvPr/>
        </p:nvSpPr>
        <p:spPr>
          <a:xfrm>
            <a:off x="2339809" y="1898516"/>
            <a:ext cx="137062" cy="37234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3A4C70-BBED-4771-AF99-A929921BF8D7}"/>
              </a:ext>
            </a:extLst>
          </p:cNvPr>
          <p:cNvSpPr/>
          <p:nvPr/>
        </p:nvSpPr>
        <p:spPr>
          <a:xfrm>
            <a:off x="1234514" y="940477"/>
            <a:ext cx="2347652" cy="892985"/>
          </a:xfrm>
          <a:prstGeom prst="ellipse">
            <a:avLst/>
          </a:prstGeom>
          <a:solidFill>
            <a:srgbClr val="7027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the problem with 10 Qubits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10181-1A36-4739-AB62-88F8FCB4E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423" y="2175029"/>
            <a:ext cx="3733292" cy="23959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9A0461-DE58-4244-8CBE-49C3D219F7E8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18/23</a:t>
            </a:r>
          </a:p>
        </p:txBody>
      </p:sp>
    </p:spTree>
    <p:extLst>
      <p:ext uri="{BB962C8B-B14F-4D97-AF65-F5344CB8AC3E}">
        <p14:creationId xmlns:p14="http://schemas.microsoft.com/office/powerpoint/2010/main" val="428451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6F79B-EE9C-4D81-8F4E-9560A5DA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98" y="2330165"/>
            <a:ext cx="2640097" cy="26725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10F02-90FF-4204-89F0-8B41BD4D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6" y="5801557"/>
            <a:ext cx="3501068" cy="87470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FB3744E-83F3-42B7-AD41-C2C978090400}"/>
              </a:ext>
            </a:extLst>
          </p:cNvPr>
          <p:cNvSpPr/>
          <p:nvPr/>
        </p:nvSpPr>
        <p:spPr>
          <a:xfrm>
            <a:off x="2339809" y="1898516"/>
            <a:ext cx="137062" cy="37234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3A4C70-BBED-4771-AF99-A929921BF8D7}"/>
              </a:ext>
            </a:extLst>
          </p:cNvPr>
          <p:cNvSpPr/>
          <p:nvPr/>
        </p:nvSpPr>
        <p:spPr>
          <a:xfrm>
            <a:off x="1234514" y="940477"/>
            <a:ext cx="2347652" cy="892985"/>
          </a:xfrm>
          <a:prstGeom prst="ellipse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the problem with 12 Qubits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197D5-2440-4147-9C0E-D1B234DB0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423" y="2180387"/>
            <a:ext cx="3719744" cy="2395872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CB9D16-59D6-4A88-A9AB-C4875A9CD2B1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19/23</a:t>
            </a:r>
          </a:p>
        </p:txBody>
      </p:sp>
    </p:spTree>
    <p:extLst>
      <p:ext uri="{BB962C8B-B14F-4D97-AF65-F5344CB8AC3E}">
        <p14:creationId xmlns:p14="http://schemas.microsoft.com/office/powerpoint/2010/main" val="157859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6F79B-EE9C-4D81-8F4E-9560A5DA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98" y="2330165"/>
            <a:ext cx="2640097" cy="26725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10F02-90FF-4204-89F0-8B41BD4D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6" y="5801557"/>
            <a:ext cx="3501068" cy="87470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FB3744E-83F3-42B7-AD41-C2C978090400}"/>
              </a:ext>
            </a:extLst>
          </p:cNvPr>
          <p:cNvSpPr/>
          <p:nvPr/>
        </p:nvSpPr>
        <p:spPr>
          <a:xfrm>
            <a:off x="2339809" y="1898516"/>
            <a:ext cx="137062" cy="37234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3A4C70-BBED-4771-AF99-A929921BF8D7}"/>
              </a:ext>
            </a:extLst>
          </p:cNvPr>
          <p:cNvSpPr/>
          <p:nvPr/>
        </p:nvSpPr>
        <p:spPr>
          <a:xfrm>
            <a:off x="1234514" y="940477"/>
            <a:ext cx="2347652" cy="89298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the problem with 15 Qubits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F6D8D-3B9E-4690-8DF7-3F974674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423" y="2192856"/>
            <a:ext cx="3606530" cy="2297868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85D5B3-4622-46E0-A906-42B747DC77BE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20/23</a:t>
            </a:r>
          </a:p>
        </p:txBody>
      </p:sp>
    </p:spTree>
    <p:extLst>
      <p:ext uri="{BB962C8B-B14F-4D97-AF65-F5344CB8AC3E}">
        <p14:creationId xmlns:p14="http://schemas.microsoft.com/office/powerpoint/2010/main" val="221920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01DB-4016-4660-84C9-63EFC4B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364C1-EDAF-4A24-B97B-14D9A8435097}"/>
              </a:ext>
            </a:extLst>
          </p:cNvPr>
          <p:cNvSpPr/>
          <p:nvPr/>
        </p:nvSpPr>
        <p:spPr>
          <a:xfrm>
            <a:off x="4431437" y="1294835"/>
            <a:ext cx="3329126" cy="603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information about initial conditions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B965F1F-67CA-46E7-B5C4-F70D4E637F5A}"/>
              </a:ext>
            </a:extLst>
          </p:cNvPr>
          <p:cNvSpPr/>
          <p:nvPr/>
        </p:nvSpPr>
        <p:spPr>
          <a:xfrm rot="3082287">
            <a:off x="3986074" y="1784411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6FFCB4-EAAB-45AC-BC87-B51C9026CFCD}"/>
              </a:ext>
            </a:extLst>
          </p:cNvPr>
          <p:cNvSpPr/>
          <p:nvPr/>
        </p:nvSpPr>
        <p:spPr>
          <a:xfrm>
            <a:off x="3126026" y="5062317"/>
            <a:ext cx="142043" cy="6036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EE2E86-60F7-4FCB-A538-56D23502A6D8}"/>
              </a:ext>
            </a:extLst>
          </p:cNvPr>
          <p:cNvSpPr/>
          <p:nvPr/>
        </p:nvSpPr>
        <p:spPr>
          <a:xfrm rot="16200000">
            <a:off x="5634165" y="2744853"/>
            <a:ext cx="204188" cy="14711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00A27-703D-4877-A9BF-F5A147240B66}"/>
              </a:ext>
            </a:extLst>
          </p:cNvPr>
          <p:cNvSpPr/>
          <p:nvPr/>
        </p:nvSpPr>
        <p:spPr>
          <a:xfrm>
            <a:off x="6738150" y="4785064"/>
            <a:ext cx="4234649" cy="1549435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: From Quantum circuit              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: Actual Gaussian curve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FD4FC-215E-4487-A2AD-05272BAA713D}"/>
              </a:ext>
            </a:extLst>
          </p:cNvPr>
          <p:cNvSpPr/>
          <p:nvPr/>
        </p:nvSpPr>
        <p:spPr>
          <a:xfrm>
            <a:off x="7467600" y="5264785"/>
            <a:ext cx="292963" cy="1242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7EAD19D-1FA4-49BF-A12F-80E6E9D205A6}"/>
              </a:ext>
            </a:extLst>
          </p:cNvPr>
          <p:cNvSpPr txBox="1">
            <a:spLocks/>
          </p:cNvSpPr>
          <p:nvPr/>
        </p:nvSpPr>
        <p:spPr>
          <a:xfrm>
            <a:off x="3403509" y="225163"/>
            <a:ext cx="5451966" cy="715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Ansatz design &amp; read-in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37F70-E6E8-4E05-899C-88F69FC4F252}"/>
              </a:ext>
            </a:extLst>
          </p:cNvPr>
          <p:cNvSpPr/>
          <p:nvPr/>
        </p:nvSpPr>
        <p:spPr>
          <a:xfrm>
            <a:off x="7489056" y="5799642"/>
            <a:ext cx="271507" cy="124287"/>
          </a:xfrm>
          <a:prstGeom prst="rect">
            <a:avLst/>
          </a:prstGeom>
          <a:solidFill>
            <a:srgbClr val="244B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843-B503-4FCC-BD15-CC512113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66" y="2330166"/>
            <a:ext cx="2639462" cy="269437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7AD6D-C331-424F-AA22-179968B56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93" y="5799642"/>
            <a:ext cx="3529417" cy="833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1049C2-5C60-44D8-804E-982A8344A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66" y="2539014"/>
            <a:ext cx="2379217" cy="1835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616DE8-08C2-48C2-8601-B1FF63B60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683" y="2539014"/>
            <a:ext cx="2379217" cy="18354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A614AC-4DD6-46D4-900D-05A68D87CA19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21/23</a:t>
            </a:r>
          </a:p>
        </p:txBody>
      </p:sp>
    </p:spTree>
    <p:extLst>
      <p:ext uri="{BB962C8B-B14F-4D97-AF65-F5344CB8AC3E}">
        <p14:creationId xmlns:p14="http://schemas.microsoft.com/office/powerpoint/2010/main" val="35617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3BC7-202D-4699-89F4-C3498ED5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8" y="2663300"/>
            <a:ext cx="6205490" cy="1076155"/>
          </a:xfrm>
        </p:spPr>
        <p:txBody>
          <a:bodyPr>
            <a:noAutofit/>
          </a:bodyPr>
          <a:lstStyle/>
          <a:p>
            <a:r>
              <a:rPr lang="en-US" sz="4400" dirty="0"/>
              <a:t>Thank you very much!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2679A-AC84-4F02-BEB9-5B72A9A7FC27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22/23</a:t>
            </a:r>
          </a:p>
        </p:txBody>
      </p:sp>
    </p:spTree>
    <p:extLst>
      <p:ext uri="{BB962C8B-B14F-4D97-AF65-F5344CB8AC3E}">
        <p14:creationId xmlns:p14="http://schemas.microsoft.com/office/powerpoint/2010/main" val="192238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0A9E67-F029-4728-94B9-944373BF7B04}"/>
              </a:ext>
            </a:extLst>
          </p:cNvPr>
          <p:cNvSpPr/>
          <p:nvPr/>
        </p:nvSpPr>
        <p:spPr>
          <a:xfrm>
            <a:off x="0" y="0"/>
            <a:ext cx="1154096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23/23</a:t>
            </a:r>
          </a:p>
        </p:txBody>
      </p:sp>
    </p:spTree>
    <p:extLst>
      <p:ext uri="{BB962C8B-B14F-4D97-AF65-F5344CB8AC3E}">
        <p14:creationId xmlns:p14="http://schemas.microsoft.com/office/powerpoint/2010/main" val="316512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5065868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072" y="2035968"/>
            <a:ext cx="6336389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“The rule of simulation that I would like to have is that the number of computer elements required to simulate a large physical system is only to be proportional to the space-time volume of the physical system. I don’t want to have an explosion”-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                          </a:t>
            </a:r>
            <a:r>
              <a:rPr lang="en-US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Feynman, 1982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75CD3-1960-4DDA-BA22-8C43E5F5F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91" y="1744663"/>
            <a:ext cx="2555789" cy="292735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AEB6D1C-5AD3-4C20-9BEA-E459175AF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932A729-4C98-4176-89E4-2A7BEBA73C6E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2/23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E460-8CA3-4B9F-97EB-B94319BEA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058862"/>
            <a:ext cx="9906000" cy="100075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 Quantum Algorithm to solve non-linear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pde’s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A30EF-7A3F-4374-B747-C7884467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848" y="2568929"/>
            <a:ext cx="9906000" cy="3041758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Steps to follow: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Exact loading of the initial condition</a:t>
            </a:r>
          </a:p>
          <a:p>
            <a:pPr marL="342900" indent="-342900">
              <a:buAutoNum type="arabicPeriod"/>
            </a:pPr>
            <a:r>
              <a:rPr lang="en-US" dirty="0"/>
              <a:t>Time evolution of the given </a:t>
            </a:r>
            <a:r>
              <a:rPr lang="en-US" dirty="0" err="1"/>
              <a:t>pde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Exact read-out</a:t>
            </a:r>
          </a:p>
          <a:p>
            <a:pPr marL="342900" indent="-342900">
              <a:buAutoNum type="arabicPeriod"/>
            </a:pPr>
            <a:r>
              <a:rPr lang="en-US" dirty="0"/>
              <a:t>Noisy-simulation of the above steps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54AA6-18D6-4C22-AC71-95CF19EEE40E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3/23</a:t>
            </a:r>
          </a:p>
        </p:txBody>
      </p:sp>
    </p:spTree>
    <p:extLst>
      <p:ext uri="{BB962C8B-B14F-4D97-AF65-F5344CB8AC3E}">
        <p14:creationId xmlns:p14="http://schemas.microsoft.com/office/powerpoint/2010/main" val="267065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E460-8CA3-4B9F-97EB-B94319BEA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058862"/>
            <a:ext cx="9906000" cy="100075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 Quantum Algorithm to solve non-linear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pde’s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A30EF-7A3F-4374-B747-C7884467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848" y="2568929"/>
            <a:ext cx="9906000" cy="3041758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Steps to follow: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Exact loading of the initial condition</a:t>
            </a:r>
          </a:p>
          <a:p>
            <a:pPr marL="342900" indent="-342900">
              <a:buAutoNum type="arabicPeriod"/>
            </a:pPr>
            <a:r>
              <a:rPr lang="en-US" dirty="0"/>
              <a:t>Time evolution of the given </a:t>
            </a:r>
            <a:r>
              <a:rPr lang="en-US" dirty="0" err="1"/>
              <a:t>pde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Exact read-out</a:t>
            </a:r>
          </a:p>
          <a:p>
            <a:pPr marL="342900" indent="-342900">
              <a:buAutoNum type="arabicPeriod"/>
            </a:pPr>
            <a:r>
              <a:rPr lang="en-US" dirty="0"/>
              <a:t>Noisy-simulation of the above steps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A8C8A-1FA5-449F-9300-E1B10E72E4C2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3/23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ACD72-B0C1-41C3-8D28-EFC096383624}"/>
              </a:ext>
            </a:extLst>
          </p:cNvPr>
          <p:cNvSpPr/>
          <p:nvPr/>
        </p:nvSpPr>
        <p:spPr>
          <a:xfrm>
            <a:off x="1615736" y="3524435"/>
            <a:ext cx="5051394" cy="5770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0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8062-CEAA-463A-AC58-AC9C9ACA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35" y="905522"/>
            <a:ext cx="5687351" cy="6946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Overview of the 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3ED21-9C9D-458E-B923-DE4FCD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5343" y="1731146"/>
            <a:ext cx="8173374" cy="372418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sz="2400" dirty="0">
              <a:solidFill>
                <a:srgbClr val="F2FDAD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2FDAD"/>
                </a:solidFill>
              </a:rPr>
              <a:t>Nisq</a:t>
            </a:r>
            <a:r>
              <a:rPr lang="en-US" sz="2400" dirty="0">
                <a:solidFill>
                  <a:srgbClr val="F2FDAD"/>
                </a:solidFill>
              </a:rPr>
              <a:t> devices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2FDAD"/>
                </a:solidFill>
              </a:rPr>
              <a:t>Variational quantum technology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2FDAD"/>
                </a:solidFill>
              </a:rPr>
              <a:t>Non-linear </a:t>
            </a:r>
            <a:r>
              <a:rPr lang="en-US" sz="2400" dirty="0" err="1">
                <a:solidFill>
                  <a:srgbClr val="F2FDAD"/>
                </a:solidFill>
              </a:rPr>
              <a:t>pde’s</a:t>
            </a:r>
            <a:endParaRPr lang="en-US" sz="2400" dirty="0">
              <a:solidFill>
                <a:srgbClr val="F2FDAD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2FDAD"/>
                </a:solidFill>
              </a:rPr>
              <a:t>Classical &amp; quantum Finite Difference Methods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2FDAD"/>
                </a:solidFill>
              </a:rPr>
              <a:t>Ansatz design &amp; read-in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09077-B77B-4CA8-BC87-EEF63FB81712}"/>
              </a:ext>
            </a:extLst>
          </p:cNvPr>
          <p:cNvSpPr/>
          <p:nvPr/>
        </p:nvSpPr>
        <p:spPr>
          <a:xfrm>
            <a:off x="3428535" y="905520"/>
            <a:ext cx="5687351" cy="69467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BAB2A-14C7-4FA0-AE88-8C797A23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29CBE-30B7-470E-A168-725D66647D7F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4/23</a:t>
            </a:r>
          </a:p>
        </p:txBody>
      </p:sp>
    </p:spTree>
    <p:extLst>
      <p:ext uri="{BB962C8B-B14F-4D97-AF65-F5344CB8AC3E}">
        <p14:creationId xmlns:p14="http://schemas.microsoft.com/office/powerpoint/2010/main" val="65376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3EB0-9F05-41CE-B58F-EBB0DCDC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477" y="290044"/>
            <a:ext cx="9905998" cy="147857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Noisy Intermediate-Scale Quantum (NISQ) technology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9C815-BA5B-4CC3-A1A7-767214E79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09" y="1971281"/>
            <a:ext cx="8664605" cy="4268201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A23B1-5107-4311-A829-0721E467D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9AB36E-D655-4C3C-91D1-66C50BB91B34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5/23</a:t>
            </a:r>
          </a:p>
        </p:txBody>
      </p:sp>
    </p:spTree>
    <p:extLst>
      <p:ext uri="{BB962C8B-B14F-4D97-AF65-F5344CB8AC3E}">
        <p14:creationId xmlns:p14="http://schemas.microsoft.com/office/powerpoint/2010/main" val="416676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250A-977E-4712-BCD9-BAE06F52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134" y="54161"/>
            <a:ext cx="9906000" cy="11741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 Quantum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29934-9CCC-42ED-A443-9A436A167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3403" y="1290208"/>
            <a:ext cx="1589102" cy="466228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47D84C-0FE5-4E74-B109-A166238B8F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7053" y="2050742"/>
            <a:ext cx="5021802" cy="271780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2D3B1A-9128-4AE5-B62D-26ECAE13B4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39975" y="2070100"/>
            <a:ext cx="4247115" cy="2717800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744B9B-D729-493C-AE53-BA59C95A3EFA}"/>
              </a:ext>
            </a:extLst>
          </p:cNvPr>
          <p:cNvSpPr/>
          <p:nvPr/>
        </p:nvSpPr>
        <p:spPr>
          <a:xfrm>
            <a:off x="6060325" y="3300273"/>
            <a:ext cx="901194" cy="257453"/>
          </a:xfrm>
          <a:prstGeom prst="rightArrow">
            <a:avLst/>
          </a:prstGeom>
          <a:solidFill>
            <a:srgbClr val="CCFFCC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CE41403-2809-4F72-AAA7-B37614259FF4}"/>
              </a:ext>
            </a:extLst>
          </p:cNvPr>
          <p:cNvSpPr txBox="1">
            <a:spLocks/>
          </p:cNvSpPr>
          <p:nvPr/>
        </p:nvSpPr>
        <p:spPr>
          <a:xfrm>
            <a:off x="8468982" y="1290208"/>
            <a:ext cx="1589102" cy="46622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00"/>
                </a:solidFill>
              </a:rPr>
              <a:t>Overview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B9DFFB-B407-40C4-8F23-9252FE7BE673}"/>
              </a:ext>
            </a:extLst>
          </p:cNvPr>
          <p:cNvSpPr/>
          <p:nvPr/>
        </p:nvSpPr>
        <p:spPr>
          <a:xfrm>
            <a:off x="6406718" y="6596108"/>
            <a:ext cx="5228947" cy="177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https://www.nature.com/articles/ncomms5213.pdf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5936D-16AD-4233-8ECE-50E97A3A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902" y="0"/>
            <a:ext cx="1154097" cy="1154097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DF0E5B46-BB6E-4966-A846-36114D60A05F}"/>
              </a:ext>
            </a:extLst>
          </p:cNvPr>
          <p:cNvSpPr txBox="1">
            <a:spLocks/>
          </p:cNvSpPr>
          <p:nvPr/>
        </p:nvSpPr>
        <p:spPr>
          <a:xfrm>
            <a:off x="1785809" y="4768544"/>
            <a:ext cx="8750424" cy="13050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92D050"/>
                </a:solidFill>
              </a:rPr>
              <a:t>Applications such as simulating large quantum systems or solving large-scale linear algebra problems are immensely challenging for classical computers due to their extremely high computational cost. 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3B3502-77EA-43D8-864A-5B86AD092089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6/23</a:t>
            </a:r>
          </a:p>
        </p:txBody>
      </p:sp>
    </p:spTree>
    <p:extLst>
      <p:ext uri="{BB962C8B-B14F-4D97-AF65-F5344CB8AC3E}">
        <p14:creationId xmlns:p14="http://schemas.microsoft.com/office/powerpoint/2010/main" val="333654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0A04-1A47-42B0-A812-FA5FE6AE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331" y="703154"/>
            <a:ext cx="9906000" cy="67590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 Quantum Algorithm to solve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pde’s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21DDA-688F-4EDD-A426-4C7705E9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50" y="1589103"/>
            <a:ext cx="9348185" cy="47501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D91713-0F12-4960-BBB2-A3BD637E54FA}"/>
              </a:ext>
            </a:extLst>
          </p:cNvPr>
          <p:cNvSpPr/>
          <p:nvPr/>
        </p:nvSpPr>
        <p:spPr>
          <a:xfrm>
            <a:off x="0" y="0"/>
            <a:ext cx="1038688" cy="5011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7/23</a:t>
            </a:r>
          </a:p>
        </p:txBody>
      </p:sp>
    </p:spTree>
    <p:extLst>
      <p:ext uri="{BB962C8B-B14F-4D97-AF65-F5344CB8AC3E}">
        <p14:creationId xmlns:p14="http://schemas.microsoft.com/office/powerpoint/2010/main" val="2604966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1349</TotalTime>
  <Words>546</Words>
  <Application>Microsoft Office PowerPoint</Application>
  <PresentationFormat>Widescreen</PresentationFormat>
  <Paragraphs>132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Nisq algorithm to solve non-linear pde’s</vt:lpstr>
      <vt:lpstr>Collaborators</vt:lpstr>
      <vt:lpstr>PowerPoint Presentation</vt:lpstr>
      <vt:lpstr>Variational Quantum Algorithm to solve non-linear pde’s</vt:lpstr>
      <vt:lpstr>Variational Quantum Algorithm to solve non-linear pde’s</vt:lpstr>
      <vt:lpstr>Overview of the talk</vt:lpstr>
      <vt:lpstr>Noisy Intermediate-Scale Quantum (NISQ) technology</vt:lpstr>
      <vt:lpstr>Variational Quantum technology</vt:lpstr>
      <vt:lpstr>Variational Quantum Algorithm to solve pde’s</vt:lpstr>
      <vt:lpstr>PowerPoint Presentation</vt:lpstr>
      <vt:lpstr>PowerPoint Presentation</vt:lpstr>
      <vt:lpstr>Quantum circuit for quantized cost function</vt:lpstr>
      <vt:lpstr>Designing the ansatz to obtain exact rad-in</vt:lpstr>
      <vt:lpstr>PowerPoint Presentation</vt:lpstr>
      <vt:lpstr>PowerPoint Presentation</vt:lpstr>
      <vt:lpstr>PowerPoint Presentation</vt:lpstr>
      <vt:lpstr>Scaling 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very much!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Nisq algorithm to solve non-linear pde’s</dc:title>
  <dc:creator>Arunava Majumder</dc:creator>
  <cp:lastModifiedBy>Arunava Majumder</cp:lastModifiedBy>
  <cp:revision>16</cp:revision>
  <dcterms:created xsi:type="dcterms:W3CDTF">2021-09-18T00:25:07Z</dcterms:created>
  <dcterms:modified xsi:type="dcterms:W3CDTF">2021-09-25T05:52:50Z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